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67" r:id="rId4"/>
    <p:sldId id="269" r:id="rId5"/>
    <p:sldId id="279" r:id="rId6"/>
    <p:sldId id="285" r:id="rId7"/>
    <p:sldId id="271" r:id="rId8"/>
    <p:sldId id="284" r:id="rId9"/>
    <p:sldId id="290" r:id="rId10"/>
    <p:sldId id="289" r:id="rId11"/>
    <p:sldId id="272" r:id="rId12"/>
    <p:sldId id="288" r:id="rId1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630"/>
    <a:srgbClr val="0D172D"/>
    <a:srgbClr val="010825"/>
    <a:srgbClr val="12194A"/>
    <a:srgbClr val="131939"/>
    <a:srgbClr val="0A0F30"/>
    <a:srgbClr val="111953"/>
    <a:srgbClr val="636362"/>
    <a:srgbClr val="A9EDD6"/>
    <a:srgbClr val="38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0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2A798-BE73-4A20-9A33-E594EE8444C7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D520F-9F49-422D-8B95-0D360B41CBD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694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83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5E84F-0DA3-41F4-B74C-347AD81AD0FE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836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5C91E-4726-4BB3-907B-62058BC4CD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671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5C91E-4726-4BB3-907B-62058BC4CD40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641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579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1602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1015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1" y="1052736"/>
            <a:ext cx="9144000" cy="2743201"/>
          </a:xfrm>
          <a:prstGeom prst="rect">
            <a:avLst/>
          </a:prstGeom>
          <a:solidFill>
            <a:srgbClr val="076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 rot="5400000">
            <a:off x="1315394" y="243800"/>
            <a:ext cx="71405" cy="2697389"/>
          </a:xfrm>
          <a:prstGeom prst="rect">
            <a:avLst/>
          </a:prstGeom>
          <a:solidFill>
            <a:srgbClr val="E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382966"/>
            <a:ext cx="4572000" cy="1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56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7484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152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151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4642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4439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1579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2191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3086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193147" y="251466"/>
            <a:ext cx="8771341" cy="942909"/>
            <a:chOff x="193147" y="171018"/>
            <a:chExt cx="9519706" cy="1023357"/>
          </a:xfrm>
        </p:grpSpPr>
        <p:grpSp>
          <p:nvGrpSpPr>
            <p:cNvPr id="8" name="그룹 7"/>
            <p:cNvGrpSpPr/>
            <p:nvPr userDrawn="1"/>
          </p:nvGrpSpPr>
          <p:grpSpPr>
            <a:xfrm>
              <a:off x="193147" y="171018"/>
              <a:ext cx="9519706" cy="397565"/>
              <a:chOff x="240275" y="200046"/>
              <a:chExt cx="9425451" cy="397565"/>
            </a:xfrm>
          </p:grpSpPr>
          <p:sp>
            <p:nvSpPr>
              <p:cNvPr id="10" name="자유형 9"/>
              <p:cNvSpPr/>
              <p:nvPr/>
            </p:nvSpPr>
            <p:spPr>
              <a:xfrm>
                <a:off x="240275" y="200046"/>
                <a:ext cx="7028466" cy="397565"/>
              </a:xfrm>
              <a:custGeom>
                <a:avLst/>
                <a:gdLst>
                  <a:gd name="connsiteX0" fmla="*/ 0 w 7028466"/>
                  <a:gd name="connsiteY0" fmla="*/ 0 h 397565"/>
                  <a:gd name="connsiteX1" fmla="*/ 7028466 w 7028466"/>
                  <a:gd name="connsiteY1" fmla="*/ 0 h 397565"/>
                  <a:gd name="connsiteX2" fmla="*/ 6849562 w 7028466"/>
                  <a:gd name="connsiteY2" fmla="*/ 397565 h 397565"/>
                  <a:gd name="connsiteX3" fmla="*/ 0 w 702846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28466" h="397565">
                    <a:moveTo>
                      <a:pt x="0" y="0"/>
                    </a:moveTo>
                    <a:lnTo>
                      <a:pt x="7028466" y="0"/>
                    </a:lnTo>
                    <a:lnTo>
                      <a:pt x="6849562" y="397565"/>
                    </a:lnTo>
                    <a:lnTo>
                      <a:pt x="0" y="397565"/>
                    </a:lnTo>
                    <a:close/>
                  </a:path>
                </a:pathLst>
              </a:custGeom>
              <a:solidFill>
                <a:srgbClr val="076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자유형 10"/>
              <p:cNvSpPr/>
              <p:nvPr/>
            </p:nvSpPr>
            <p:spPr>
              <a:xfrm flipH="1">
                <a:off x="7133380" y="200046"/>
                <a:ext cx="2532346" cy="397565"/>
              </a:xfrm>
              <a:custGeom>
                <a:avLst/>
                <a:gdLst>
                  <a:gd name="connsiteX0" fmla="*/ 2353442 w 2532346"/>
                  <a:gd name="connsiteY0" fmla="*/ 0 h 397565"/>
                  <a:gd name="connsiteX1" fmla="*/ 0 w 2532346"/>
                  <a:gd name="connsiteY1" fmla="*/ 0 h 397565"/>
                  <a:gd name="connsiteX2" fmla="*/ 0 w 2532346"/>
                  <a:gd name="connsiteY2" fmla="*/ 397565 h 397565"/>
                  <a:gd name="connsiteX3" fmla="*/ 2532346 w 2532346"/>
                  <a:gd name="connsiteY3" fmla="*/ 397565 h 39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46" h="397565">
                    <a:moveTo>
                      <a:pt x="2353442" y="0"/>
                    </a:moveTo>
                    <a:lnTo>
                      <a:pt x="0" y="0"/>
                    </a:lnTo>
                    <a:lnTo>
                      <a:pt x="0" y="397565"/>
                    </a:lnTo>
                    <a:lnTo>
                      <a:pt x="2532346" y="397565"/>
                    </a:lnTo>
                    <a:close/>
                  </a:path>
                </a:pathLst>
              </a:custGeom>
              <a:solidFill>
                <a:srgbClr val="ECC2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직사각형 8"/>
            <p:cNvSpPr/>
            <p:nvPr userDrawn="1"/>
          </p:nvSpPr>
          <p:spPr>
            <a:xfrm>
              <a:off x="193800" y="609600"/>
              <a:ext cx="9518400" cy="5847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슬라이드 번호 개체 틀 4"/>
          <p:cNvSpPr txBox="1">
            <a:spLocks/>
          </p:cNvSpPr>
          <p:nvPr userDrawn="1"/>
        </p:nvSpPr>
        <p:spPr>
          <a:xfrm>
            <a:off x="6910252" y="269643"/>
            <a:ext cx="2053635" cy="3364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C17A30-1FC8-4D84-BE84-9964863F1D7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18547" y="693363"/>
            <a:ext cx="4353005" cy="5010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2400" b="1" kern="1200" spc="-150" baseline="0" dirty="0" smtClean="0">
                <a:solidFill>
                  <a:srgbClr val="076D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ko-KR" dirty="0" smtClean="0"/>
              <a:t>INSERT SLIDE TITLE HERE</a:t>
            </a:r>
            <a:endParaRPr lang="ko-KR" altLang="en-US" dirty="0"/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228780" y="294363"/>
            <a:ext cx="4353005" cy="280518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lvl1pPr marL="0" indent="0" algn="l" defTabSz="914400" rtl="0" eaLnBrk="1" latinLnBrk="1" hangingPunct="1">
              <a:buNone/>
              <a:defRPr lang="ko-KR" altLang="en-US" sz="1600" b="0" kern="1200" spc="-15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1" hangingPunct="1">
              <a:defRPr lang="ko-KR" altLang="en-US" sz="3200" b="1" kern="1200" spc="-150" dirty="0" smtClean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1" hangingPunct="1">
              <a:defRPr lang="ko-KR" altLang="en-US" sz="3200" b="1" kern="1200" spc="-150" dirty="0">
                <a:solidFill>
                  <a:srgbClr val="076D7B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1590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 userDrawn="1"/>
        </p:nvSpPr>
        <p:spPr>
          <a:xfrm>
            <a:off x="193748" y="548680"/>
            <a:ext cx="2146003" cy="53880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91382" y="1087485"/>
            <a:ext cx="2139977" cy="158853"/>
          </a:xfrm>
          <a:prstGeom prst="rect">
            <a:avLst/>
          </a:prstGeom>
          <a:solidFill>
            <a:srgbClr val="076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 rot="5400000">
            <a:off x="1199161" y="-581154"/>
            <a:ext cx="124421" cy="2135247"/>
          </a:xfrm>
          <a:prstGeom prst="rect">
            <a:avLst/>
          </a:prstGeom>
          <a:solidFill>
            <a:srgbClr val="E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8425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1"/>
            <a:ext cx="9906001" cy="6857998"/>
          </a:xfrm>
          <a:prstGeom prst="rect">
            <a:avLst/>
          </a:prstGeom>
          <a:solidFill>
            <a:srgbClr val="076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54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40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504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143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609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56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15629-8076-4595-8462-F963855586EF}" type="datetimeFigureOut">
              <a:rPr lang="ko-KR" altLang="en-US" smtClean="0"/>
              <a:pPr/>
              <a:t>2022-12-28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4AF75-82A7-4EEE-97F3-8AE6251C35F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7414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8" r:id="rId16"/>
    <p:sldLayoutId id="2147483679" r:id="rId17"/>
    <p:sldLayoutId id="2147483681" r:id="rId18"/>
    <p:sldLayoutId id="2147483682" r:id="rId19"/>
    <p:sldLayoutId id="2147483683" r:id="rId20"/>
    <p:sldLayoutId id="2147483660" r:id="rId21"/>
    <p:sldLayoutId id="2147483651" r:id="rId2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961633"/>
            <a:ext cx="9144000" cy="1323439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예술공간  </a:t>
            </a:r>
            <a:r>
              <a:rPr lang="ko-KR" altLang="en-US" sz="4000" b="1" spc="-3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이아</a:t>
            </a:r>
            <a:r>
              <a:rPr lang="ko-KR" altLang="en-US" sz="40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우수작가지원</a:t>
            </a:r>
            <a:endParaRPr lang="en-US" altLang="ko-KR" sz="4000" b="1" spc="-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ko-KR" altLang="en-US" sz="4000" b="1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전 시 기 획 서</a:t>
            </a:r>
            <a:endParaRPr lang="ko-KR" altLang="en-US" sz="40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5980" y="3789040"/>
            <a:ext cx="4932040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전 시 명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제 출 일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ko-KR" altLang="en-US" sz="2000" dirty="0" smtClean="0">
                <a:solidFill>
                  <a:srgbClr val="0D172D"/>
                </a:solidFill>
                <a:latin typeface="+mn-ea"/>
              </a:rPr>
              <a:t>제 출 자</a:t>
            </a:r>
            <a:r>
              <a:rPr lang="en-US" altLang="ko-KR" sz="1100" dirty="0" smtClean="0">
                <a:solidFill>
                  <a:srgbClr val="0D172D"/>
                </a:solidFill>
                <a:latin typeface="+mn-ea"/>
              </a:rPr>
              <a:t>(</a:t>
            </a:r>
            <a:r>
              <a:rPr lang="ko-KR" altLang="en-US" sz="1100" dirty="0" smtClean="0">
                <a:solidFill>
                  <a:srgbClr val="0D172D"/>
                </a:solidFill>
                <a:latin typeface="+mn-ea"/>
              </a:rPr>
              <a:t>또는 단체</a:t>
            </a:r>
            <a:r>
              <a:rPr lang="en-US" altLang="ko-KR" sz="1100" dirty="0" smtClean="0">
                <a:solidFill>
                  <a:srgbClr val="0D172D"/>
                </a:solidFill>
                <a:latin typeface="+mn-ea"/>
              </a:rPr>
              <a:t>)</a:t>
            </a:r>
            <a:r>
              <a:rPr lang="ko-KR" altLang="en-US" sz="1100" dirty="0" smtClean="0">
                <a:solidFill>
                  <a:srgbClr val="0D172D"/>
                </a:solidFill>
                <a:latin typeface="+mn-ea"/>
              </a:rPr>
              <a:t> </a:t>
            </a:r>
            <a:r>
              <a:rPr lang="en-US" altLang="ko-KR" sz="2000" dirty="0" smtClean="0">
                <a:solidFill>
                  <a:srgbClr val="0D172D"/>
                </a:solidFill>
                <a:latin typeface="+mn-ea"/>
              </a:rPr>
              <a:t>: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3" y="1159912"/>
            <a:ext cx="2489833" cy="297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7</a:t>
            </a:r>
            <a:r>
              <a:rPr lang="en-US" altLang="ko-KR" dirty="0" smtClean="0"/>
              <a:t>. </a:t>
            </a:r>
            <a:r>
              <a:rPr lang="ko-KR" altLang="en-US" dirty="0" smtClean="0"/>
              <a:t>추진일정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379220"/>
              </p:ext>
            </p:extLst>
          </p:nvPr>
        </p:nvGraphicFramePr>
        <p:xfrm>
          <a:off x="611560" y="1312857"/>
          <a:ext cx="8280920" cy="3492390"/>
        </p:xfrm>
        <a:graphic>
          <a:graphicData uri="http://schemas.openxmlformats.org/drawingml/2006/table">
            <a:tbl>
              <a:tblPr/>
              <a:tblGrid>
                <a:gridCol w="2138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0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1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일   시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비</a:t>
                      </a: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   </a:t>
                      </a:r>
                      <a:r>
                        <a:rPr lang="ko-KR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고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rgbClr val="0070C0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49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-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39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42346"/>
              </p:ext>
            </p:extLst>
          </p:nvPr>
        </p:nvGraphicFramePr>
        <p:xfrm>
          <a:off x="603343" y="1308629"/>
          <a:ext cx="7956884" cy="5124639"/>
        </p:xfrm>
        <a:graphic>
          <a:graphicData uri="http://schemas.openxmlformats.org/drawingml/2006/table">
            <a:tbl>
              <a:tblPr/>
              <a:tblGrid>
                <a:gridCol w="188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7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039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항  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비   고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endParaRPr lang="en-US" altLang="ko-KR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altLang="ko-KR" sz="110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altLang="ko-KR" sz="1100" b="0" kern="1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solidFill>
                          <a:srgbClr val="C00000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100" b="0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10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050" b="0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515767"/>
                  </a:ext>
                </a:extLst>
              </a:tr>
            </a:tbl>
          </a:graphicData>
        </a:graphic>
      </p:graphicFrame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8</a:t>
            </a:r>
            <a:r>
              <a:rPr lang="en-US" altLang="ko-KR" dirty="0" smtClean="0"/>
              <a:t>. </a:t>
            </a:r>
            <a:r>
              <a:rPr lang="ko-KR" altLang="en-US" dirty="0" smtClean="0"/>
              <a:t>홍보계획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779912" y="789980"/>
            <a:ext cx="5184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/>
              <a:t>※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필수항목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이외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홍보계획이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있을 시 표에 추가 작성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53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052421"/>
              </p:ext>
            </p:extLst>
          </p:nvPr>
        </p:nvGraphicFramePr>
        <p:xfrm>
          <a:off x="683568" y="1312859"/>
          <a:ext cx="7668852" cy="4996460"/>
        </p:xfrm>
        <a:graphic>
          <a:graphicData uri="http://schemas.openxmlformats.org/drawingml/2006/table">
            <a:tbl>
              <a:tblPr/>
              <a:tblGrid>
                <a:gridCol w="118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16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8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646">
                <a:tc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항  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 smtClean="0">
                          <a:latin typeface="맑은 고딕" pitchFamily="50" charset="-127"/>
                          <a:ea typeface="맑은 고딕" pitchFamily="50" charset="-127"/>
                          <a:cs typeface="돋움체"/>
                        </a:rPr>
                        <a:t>내   용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금   액</a:t>
                      </a: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646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err="1" smtClean="0">
                          <a:latin typeface="맑은 고딕" pitchFamily="50" charset="-127"/>
                          <a:ea typeface="맑은 고딕" pitchFamily="50" charset="-127"/>
                          <a:cs typeface="바탕"/>
                        </a:rPr>
                        <a:t>행사홍보비</a:t>
                      </a:r>
                      <a:endParaRPr lang="en-US" altLang="ko-KR" sz="1400" b="1" kern="100" dirty="0" smtClean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400" b="0" kern="10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646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646"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latin typeface="맑은 고딕" pitchFamily="50" charset="-127"/>
                        <a:ea typeface="맑은 고딕" pitchFamily="50" charset="-127"/>
                        <a:cs typeface="바탕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0">
                        <a:spcAft>
                          <a:spcPts val="0"/>
                        </a:spcAft>
                      </a:pPr>
                      <a:endParaRPr lang="en-US" sz="1400" b="1" kern="0" dirty="0">
                        <a:latin typeface="맑은 고딕" pitchFamily="50" charset="-127"/>
                        <a:ea typeface="맑은 고딕" pitchFamily="50" charset="-127"/>
                        <a:cs typeface="Times New Roman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9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예산계획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779912" y="714374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※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지원금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7,000,000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원 내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집행예정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예산계획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작성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※ 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공모요강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내 지원사업 예산편성 내용 안내 참조</a:t>
            </a:r>
            <a:endParaRPr lang="en-US" altLang="ko-KR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0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67544" y="1772816"/>
            <a:ext cx="4932040" cy="4079050"/>
            <a:chOff x="467544" y="1772816"/>
            <a:chExt cx="4932040" cy="4079050"/>
          </a:xfrm>
        </p:grpSpPr>
        <p:sp>
          <p:nvSpPr>
            <p:cNvPr id="12" name="TextBox 11"/>
            <p:cNvSpPr txBox="1"/>
            <p:nvPr/>
          </p:nvSpPr>
          <p:spPr>
            <a:xfrm>
              <a:off x="467544" y="1772816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전시개요</a:t>
              </a:r>
              <a:endPara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7544" y="3846648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연계프로그램 </a:t>
              </a:r>
              <a:r>
                <a:rPr lang="ko-KR" altLang="en-US" sz="1600" b="1" spc="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운영계획</a:t>
              </a:r>
              <a:endParaRPr lang="en-US" altLang="ko-KR" sz="1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7544" y="2291274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기획의도</a:t>
              </a:r>
              <a:endPara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7544" y="2809732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참여자 현황</a:t>
              </a:r>
              <a:endPara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7544" y="3328190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전시 작품 설치계획</a:t>
              </a:r>
              <a:endParaRPr lang="en-US" altLang="ko-KR" sz="1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7544" y="4365106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6.</a:t>
              </a:r>
              <a:r>
                <a:rPr lang="en-US" altLang="ko-KR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Green </a:t>
              </a:r>
              <a:r>
                <a:rPr lang="ko-KR" alt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예술활동 </a:t>
              </a:r>
              <a:r>
                <a:rPr lang="ko-KR" altLang="en-US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계획</a:t>
              </a:r>
              <a:endParaRPr lang="ko-KR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7544" y="4836203"/>
              <a:ext cx="4932040" cy="101566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추진일정</a:t>
              </a:r>
              <a:endPara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en-US" altLang="ko-KR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8.</a:t>
              </a:r>
              <a:r>
                <a:rPr lang="ko-KR" altLang="en-US" sz="1600" b="1" spc="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홍보계획</a:t>
              </a:r>
              <a:endParaRPr lang="en-US" altLang="ko-KR" sz="1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7544" y="5402022"/>
              <a:ext cx="4932040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endPara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4294967295"/>
          </p:nvPr>
        </p:nvSpPr>
        <p:spPr>
          <a:xfrm>
            <a:off x="107504" y="1016649"/>
            <a:ext cx="2160588" cy="576263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N D E X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5724545"/>
            <a:ext cx="4932040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ko-KR" sz="16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en-US" altLang="ko-KR" sz="16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ko-KR" altLang="en-US" sz="1600" b="1" spc="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예산계획</a:t>
            </a:r>
            <a:endParaRPr lang="en-US" altLang="ko-KR" sz="16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6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75556" y="1268760"/>
            <a:ext cx="8100900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ko-KR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</a:t>
            </a: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시명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tx1"/>
                </a:solidFill>
                <a:latin typeface="맑은 고딕" pitchFamily="50" charset="-127"/>
              </a:rPr>
              <a:t>참여자</a:t>
            </a:r>
            <a:r>
              <a:rPr lang="en-US" altLang="ko-KR" sz="1400" dirty="0">
                <a:solidFill>
                  <a:schemeClr val="tx1"/>
                </a:solidFill>
                <a:latin typeface="맑은 고딕" pitchFamily="50" charset="-127"/>
              </a:rPr>
              <a:t>:   </a:t>
            </a:r>
            <a:r>
              <a:rPr lang="ko-KR" altLang="en-US" sz="1400" dirty="0">
                <a:solidFill>
                  <a:schemeClr val="tx1"/>
                </a:solidFill>
                <a:latin typeface="맑은 고딕" pitchFamily="50" charset="-127"/>
              </a:rPr>
              <a:t>약      </a:t>
            </a:r>
            <a:r>
              <a:rPr lang="ko-KR" altLang="en-US" sz="1400" dirty="0" smtClean="0">
                <a:solidFill>
                  <a:schemeClr val="tx1"/>
                </a:solidFill>
                <a:latin typeface="맑은 고딕" pitchFamily="50" charset="-127"/>
              </a:rPr>
              <a:t>명</a:t>
            </a:r>
            <a:endParaRPr lang="en-US" altLang="ko-KR" sz="1400" dirty="0" smtClean="0">
              <a:solidFill>
                <a:schemeClr val="tx1"/>
              </a:solidFill>
              <a:latin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ko-KR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작품</a:t>
            </a:r>
            <a:r>
              <a:rPr lang="ko-KR" alt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수량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: </a:t>
            </a:r>
            <a:r>
              <a:rPr lang="ko-K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약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   </a:t>
            </a:r>
            <a:r>
              <a:rPr lang="ko-KR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점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                </a:t>
            </a:r>
            <a:r>
              <a:rPr lang="en-US" altLang="ko-KR" sz="1000" i="1" dirty="0">
                <a:solidFill>
                  <a:srgbClr val="C00000"/>
                </a:solidFill>
              </a:rPr>
              <a:t>※ </a:t>
            </a:r>
            <a:r>
              <a:rPr lang="ko-KR" altLang="en-US" sz="1000" i="1" dirty="0">
                <a:solidFill>
                  <a:srgbClr val="C00000"/>
                </a:solidFill>
              </a:rPr>
              <a:t>예정 수량 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기입</a:t>
            </a:r>
            <a:endParaRPr lang="en-US" altLang="ko-KR" sz="1000" dirty="0" smtClean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전시일정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:                       </a:t>
            </a:r>
            <a:r>
              <a:rPr lang="en-US" altLang="ko-KR" sz="1000" i="1" dirty="0" smtClean="0">
                <a:solidFill>
                  <a:srgbClr val="FF0000"/>
                </a:solidFill>
              </a:rPr>
              <a:t>    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※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 1</a:t>
            </a:r>
            <a:r>
              <a:rPr lang="ko-KR" altLang="en-US" sz="1000" i="1" dirty="0">
                <a:solidFill>
                  <a:srgbClr val="C00000"/>
                </a:solidFill>
              </a:rPr>
              <a:t>차</a:t>
            </a:r>
            <a:r>
              <a:rPr lang="en-US" altLang="ko-KR" sz="1000" i="1" dirty="0">
                <a:solidFill>
                  <a:srgbClr val="C00000"/>
                </a:solidFill>
              </a:rPr>
              <a:t>: 5.6.(</a:t>
            </a:r>
            <a:r>
              <a:rPr lang="ko-KR" altLang="en-US" sz="1000" i="1" dirty="0">
                <a:solidFill>
                  <a:srgbClr val="C00000"/>
                </a:solidFill>
              </a:rPr>
              <a:t>토</a:t>
            </a:r>
            <a:r>
              <a:rPr lang="en-US" altLang="ko-KR" sz="1000" i="1" dirty="0">
                <a:solidFill>
                  <a:srgbClr val="C00000"/>
                </a:solidFill>
              </a:rPr>
              <a:t>)~6.18.(</a:t>
            </a:r>
            <a:r>
              <a:rPr lang="ko-KR" altLang="en-US" sz="1000" i="1" dirty="0">
                <a:solidFill>
                  <a:srgbClr val="C00000"/>
                </a:solidFill>
              </a:rPr>
              <a:t>일</a:t>
            </a:r>
            <a:r>
              <a:rPr lang="en-US" altLang="ko-KR" sz="1000" i="1" dirty="0">
                <a:solidFill>
                  <a:srgbClr val="C00000"/>
                </a:solidFill>
              </a:rPr>
              <a:t>)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/ </a:t>
            </a:r>
            <a:r>
              <a:rPr lang="en-US" altLang="ko-KR" sz="1000" i="1" dirty="0">
                <a:solidFill>
                  <a:srgbClr val="C00000"/>
                </a:solidFill>
              </a:rPr>
              <a:t>6.20.(</a:t>
            </a:r>
            <a:r>
              <a:rPr lang="ko-KR" altLang="en-US" sz="1000" i="1" dirty="0">
                <a:solidFill>
                  <a:srgbClr val="C00000"/>
                </a:solidFill>
              </a:rPr>
              <a:t>화</a:t>
            </a:r>
            <a:r>
              <a:rPr lang="en-US" altLang="ko-KR" sz="1000" i="1" dirty="0">
                <a:solidFill>
                  <a:srgbClr val="C00000"/>
                </a:solidFill>
              </a:rPr>
              <a:t>)~7.30.(</a:t>
            </a:r>
            <a:r>
              <a:rPr lang="ko-KR" altLang="en-US" sz="1000" i="1" dirty="0">
                <a:solidFill>
                  <a:srgbClr val="C00000"/>
                </a:solidFill>
              </a:rPr>
              <a:t>일</a:t>
            </a:r>
            <a:r>
              <a:rPr lang="en-US" altLang="ko-KR" sz="1000" i="1" dirty="0">
                <a:solidFill>
                  <a:srgbClr val="C00000"/>
                </a:solidFill>
              </a:rPr>
              <a:t>) 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택일 하여 전시일정에 기입</a:t>
            </a:r>
            <a:endParaRPr lang="en-US" altLang="ko-KR" sz="1000" i="1" dirty="0" smtClean="0">
              <a:solidFill>
                <a:srgbClr val="C00000"/>
              </a:solidFill>
              <a:ea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신청분야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시각예술분야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[           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</a:rPr>
              <a:t>]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※</a:t>
            </a:r>
            <a:r>
              <a:rPr lang="ko-KR" altLang="en-US" sz="1000" i="1" dirty="0" err="1" smtClean="0">
                <a:solidFill>
                  <a:srgbClr val="C00000"/>
                </a:solidFill>
              </a:rPr>
              <a:t>세부장르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 기입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marL="285750" indent="-285750" latinLnBrk="0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전시형태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                                 </a:t>
            </a:r>
            <a:r>
              <a:rPr lang="en-US" altLang="ko-KR" sz="10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ex_)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개인전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, </a:t>
            </a:r>
            <a:r>
              <a:rPr lang="ko-KR" altLang="en-US" sz="1000" i="1" dirty="0" err="1" smtClean="0">
                <a:solidFill>
                  <a:srgbClr val="C00000"/>
                </a:solidFill>
              </a:rPr>
              <a:t>그룹전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 등</a:t>
            </a:r>
            <a:endParaRPr lang="en-US" altLang="ko-KR" sz="1000" i="1" dirty="0" smtClean="0">
              <a:solidFill>
                <a:srgbClr val="C00000"/>
              </a:solidFill>
            </a:endParaRPr>
          </a:p>
          <a:p>
            <a:pPr latinLnBrk="0">
              <a:lnSpc>
                <a:spcPct val="300000"/>
              </a:lnSpc>
            </a:pPr>
            <a:endParaRPr lang="ko-KR" altLang="ko-KR" sz="100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latinLnBrk="0">
              <a:lnSpc>
                <a:spcPct val="300000"/>
              </a:lnSpc>
            </a:pP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218547" y="693363"/>
            <a:ext cx="7665821" cy="501012"/>
          </a:xfrm>
        </p:spPr>
        <p:txBody>
          <a:bodyPr/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전시개요</a:t>
            </a:r>
            <a:endParaRPr lang="ko-KR" altLang="en-US" sz="14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 err="1" smtClean="0"/>
              <a:t>전시기획서</a:t>
            </a:r>
            <a:endParaRPr lang="ko-KR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76500" y="3559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  <a:t/>
            </a:r>
            <a:br>
              <a:rPr kumimoji="1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rPr>
            </a:b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827584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</a:t>
            </a:r>
            <a:r>
              <a:rPr lang="en-US" altLang="ko-KR" sz="1400" dirty="0"/>
              <a:t>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이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전시를 기획하게 된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의도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글자크기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14P / 500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자 내외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사진 첨부 가능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  <a:p>
            <a:pPr algn="just"/>
            <a:r>
              <a:rPr lang="ko-KR" altLang="en-US" sz="1100" dirty="0" smtClean="0">
                <a:solidFill>
                  <a:srgbClr val="C00000"/>
                </a:solidFill>
              </a:rPr>
              <a:t>    </a:t>
            </a:r>
            <a:r>
              <a:rPr lang="ko-KR" altLang="en-US" sz="1100" i="1" dirty="0" smtClean="0">
                <a:solidFill>
                  <a:srgbClr val="C00000"/>
                </a:solidFill>
              </a:rPr>
              <a:t>키워드</a:t>
            </a:r>
            <a:r>
              <a:rPr lang="en-US" altLang="ko-KR" sz="1100" i="1" dirty="0" smtClean="0">
                <a:solidFill>
                  <a:srgbClr val="C00000"/>
                </a:solidFill>
              </a:rPr>
              <a:t>, </a:t>
            </a:r>
            <a:r>
              <a:rPr lang="ko-KR" altLang="en-US" sz="1100" i="1" dirty="0" smtClean="0">
                <a:solidFill>
                  <a:srgbClr val="C00000"/>
                </a:solidFill>
              </a:rPr>
              <a:t>전시주제</a:t>
            </a:r>
            <a:r>
              <a:rPr lang="en-US" altLang="ko-KR" sz="1100" i="1" dirty="0" smtClean="0">
                <a:solidFill>
                  <a:srgbClr val="C00000"/>
                </a:solidFill>
              </a:rPr>
              <a:t>, </a:t>
            </a:r>
            <a:r>
              <a:rPr lang="ko-KR" altLang="en-US" sz="1100" i="1" dirty="0" smtClean="0">
                <a:solidFill>
                  <a:srgbClr val="C00000"/>
                </a:solidFill>
              </a:rPr>
              <a:t>기획의도 등 상세하게 작성</a:t>
            </a:r>
            <a:endParaRPr lang="en-US" altLang="ko-KR" sz="1100" i="1" dirty="0" smtClean="0">
              <a:solidFill>
                <a:srgbClr val="C00000"/>
              </a:solidFill>
            </a:endParaRPr>
          </a:p>
          <a:p>
            <a:pPr algn="just"/>
            <a:endParaRPr lang="en-US" altLang="ko-KR" sz="1400" dirty="0">
              <a:solidFill>
                <a:srgbClr val="C00000"/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ko-KR" altLang="en-US" dirty="0" smtClean="0"/>
              <a:t>기획의도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719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13314"/>
              </p:ext>
            </p:extLst>
          </p:nvPr>
        </p:nvGraphicFramePr>
        <p:xfrm>
          <a:off x="797124" y="1291305"/>
          <a:ext cx="7704858" cy="5428714"/>
        </p:xfrm>
        <a:graphic>
          <a:graphicData uri="http://schemas.openxmlformats.org/drawingml/2006/table">
            <a:tbl>
              <a:tblPr/>
              <a:tblGrid>
                <a:gridCol w="1008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2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1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965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구분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성명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생년월일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연 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락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 처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참여확정여부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371">
                <a:tc rowSpan="10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참여자</a:t>
                      </a:r>
                      <a:r>
                        <a:rPr lang="en-US" altLang="ko-KR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1</a:t>
                      </a:r>
                      <a:endParaRPr 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100" i="0" kern="0" spc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(</a:t>
                      </a:r>
                      <a:r>
                        <a:rPr lang="ko-KR" altLang="en-US" sz="1100" i="1" kern="0" spc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확정</a:t>
                      </a: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/</a:t>
                      </a:r>
                      <a:r>
                        <a:rPr lang="ko-KR" altLang="en-US" sz="1100" i="1" kern="0" spc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예정</a:t>
                      </a:r>
                      <a:r>
                        <a:rPr lang="en-US" altLang="ko-KR" sz="1100" i="1" kern="0" spc="0" dirty="0" smtClean="0">
                          <a:solidFill>
                            <a:srgbClr val="C00000"/>
                          </a:solidFill>
                          <a:latin typeface="+mj-lt"/>
                        </a:rPr>
                        <a:t>)</a:t>
                      </a:r>
                      <a:endParaRPr lang="ko-KR" altLang="en-US" sz="1100" i="1" kern="0" spc="0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latin typeface="+mj-lt"/>
                          <a:ea typeface="맑은 고딕"/>
                        </a:rPr>
                        <a:t>기 간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학력 및 주요경력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53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19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등록 거주지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  </a:t>
                      </a:r>
                    </a:p>
                    <a:p>
                      <a:pPr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※</a:t>
                      </a:r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제주시</a:t>
                      </a:r>
                      <a:r>
                        <a:rPr lang="en-US" altLang="ko-KR" sz="1100" i="1" dirty="0" smtClean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서귀포시 </a:t>
                      </a:r>
                      <a:endParaRPr lang="en-US" altLang="ko-KR" sz="1100" dirty="0" smtClean="0"/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19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n-lt"/>
                          <a:ea typeface="맑은 고딕"/>
                          <a:cs typeface="+mn-cs"/>
                        </a:rPr>
                        <a:t>역         할</a:t>
                      </a:r>
                      <a:endParaRPr lang="ko-KR" altLang="en-US" sz="1400" b="1" kern="0" spc="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en-US" altLang="ko-KR" sz="1100" dirty="0" smtClean="0"/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※</a:t>
                      </a:r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작가</a:t>
                      </a:r>
                      <a:r>
                        <a:rPr lang="en-US" altLang="ko-KR" sz="1100" i="1" dirty="0" smtClean="0">
                          <a:solidFill>
                            <a:srgbClr val="C00000"/>
                          </a:solidFill>
                        </a:rPr>
                        <a:t>,</a:t>
                      </a:r>
                      <a:r>
                        <a:rPr lang="en-US" altLang="ko-KR" sz="1100" i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baseline="0" dirty="0" smtClean="0">
                          <a:solidFill>
                            <a:srgbClr val="C00000"/>
                          </a:solidFill>
                        </a:rPr>
                        <a:t>기획자 등</a:t>
                      </a:r>
                      <a:endParaRPr lang="ko-KR" altLang="en-US" sz="1100" dirty="0" smtClean="0"/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778730"/>
                  </a:ext>
                </a:extLst>
              </a:tr>
              <a:tr h="1080120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작 품 정 보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i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latinLnBrk="1"/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dirty="0" smtClean="0">
                          <a:solidFill>
                            <a:srgbClr val="C00000"/>
                          </a:solidFill>
                        </a:rPr>
                        <a:t>※</a:t>
                      </a:r>
                      <a:r>
                        <a:rPr lang="ko-KR" altLang="en-US" sz="11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작품의 주제</a:t>
                      </a:r>
                      <a:r>
                        <a:rPr lang="en-US" altLang="ko-KR" sz="1100" i="1" dirty="0" smtClean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100" i="1" dirty="0" smtClean="0">
                          <a:solidFill>
                            <a:srgbClr val="C00000"/>
                          </a:solidFill>
                        </a:rPr>
                        <a:t>소재</a:t>
                      </a:r>
                      <a:r>
                        <a:rPr lang="ko-KR" altLang="en-US" sz="1100" i="1" baseline="0" dirty="0" smtClean="0">
                          <a:solidFill>
                            <a:srgbClr val="C00000"/>
                          </a:solidFill>
                        </a:rPr>
                        <a:t>정보 및 기법 등 작품에 대한 정보</a:t>
                      </a:r>
                      <a:endParaRPr lang="ko-KR" altLang="en-US" sz="1100" i="1" dirty="0">
                        <a:solidFill>
                          <a:srgbClr val="C00000"/>
                        </a:solidFill>
                      </a:endParaRPr>
                    </a:p>
                  </a:txBody>
                  <a:tcPr marL="11253" marR="11253" marT="11253" marB="1125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779912" y="649888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dirty="0"/>
              <a:t>※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개인</a:t>
            </a:r>
            <a:r>
              <a:rPr lang="en-US" altLang="ko-KR" sz="1400" dirty="0" smtClean="0"/>
              <a:t>,</a:t>
            </a:r>
            <a:r>
              <a:rPr lang="ko-KR" altLang="en-US" sz="1400" dirty="0" smtClean="0"/>
              <a:t>단체 </a:t>
            </a:r>
            <a:r>
              <a:rPr lang="ko-KR" altLang="en-US" sz="1400" dirty="0" err="1" smtClean="0"/>
              <a:t>필수작성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신청자 본인 및 기획자 포함</a:t>
            </a:r>
            <a:r>
              <a:rPr lang="en-US" altLang="ko-KR" sz="1400" dirty="0" smtClean="0"/>
              <a:t>)</a:t>
            </a:r>
          </a:p>
          <a:p>
            <a:pPr algn="just"/>
            <a:r>
              <a:rPr lang="en-US" altLang="ko-KR" sz="1400" dirty="0"/>
              <a:t>※</a:t>
            </a:r>
            <a:r>
              <a:rPr lang="en-US" altLang="ko-KR" sz="1400" dirty="0" smtClean="0"/>
              <a:t> </a:t>
            </a:r>
            <a:r>
              <a:rPr lang="ko-KR" altLang="en-US" sz="1400" dirty="0" smtClean="0"/>
              <a:t>예정중인 참여자 수에 맞게 페이지 추가 작성</a:t>
            </a:r>
            <a:endParaRPr lang="en-US" altLang="ko-KR" sz="1400" dirty="0" smtClean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218547" y="693363"/>
            <a:ext cx="2985301" cy="501012"/>
          </a:xfrm>
        </p:spPr>
        <p:txBody>
          <a:bodyPr/>
          <a:lstStyle/>
          <a:p>
            <a:r>
              <a:rPr lang="en-US" altLang="ko-KR" dirty="0" smtClean="0"/>
              <a:t>3. </a:t>
            </a:r>
            <a:r>
              <a:rPr lang="ko-KR" altLang="en-US" dirty="0" smtClean="0"/>
              <a:t>참여자 현황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1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직사각형 58"/>
          <p:cNvSpPr/>
          <p:nvPr/>
        </p:nvSpPr>
        <p:spPr>
          <a:xfrm>
            <a:off x="7668344" y="5877272"/>
            <a:ext cx="1145488" cy="484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b="1" dirty="0" smtClean="0">
                <a:latin typeface="HY견고딕" pitchFamily="18" charset="-127"/>
                <a:ea typeface="HY견고딕" pitchFamily="18" charset="-127"/>
              </a:rPr>
              <a:t>전시실</a:t>
            </a:r>
            <a:r>
              <a:rPr lang="en-US" altLang="ko-KR" sz="1800" b="1" dirty="0" smtClean="0">
                <a:latin typeface="HY견고딕" pitchFamily="18" charset="-127"/>
                <a:ea typeface="HY견고딕" pitchFamily="18" charset="-127"/>
              </a:rPr>
              <a:t>1</a:t>
            </a:r>
            <a:endParaRPr lang="ko-KR" altLang="en-US" sz="1800" b="1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66" name="텍스트 개체 틀 6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/>
              <a:t>4. </a:t>
            </a:r>
            <a:r>
              <a:rPr lang="ko-KR" altLang="en-US" dirty="0" smtClean="0"/>
              <a:t>전시 작품 설치계획</a:t>
            </a:r>
            <a:endParaRPr lang="ko-KR" altLang="en-US" dirty="0"/>
          </a:p>
        </p:txBody>
      </p:sp>
      <p:sp>
        <p:nvSpPr>
          <p:cNvPr id="67" name="텍스트 개체 틀 6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389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1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39552" y="1268760"/>
            <a:ext cx="8136904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전시실 구성에 대한 계획 제시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글자크기 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14P / 700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자 내외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사진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첨부 가능</a:t>
            </a:r>
            <a:r>
              <a:rPr lang="en-US" altLang="ko-K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/>
              <a:t>4. </a:t>
            </a:r>
            <a:r>
              <a:rPr lang="ko-KR" altLang="en-US" dirty="0" smtClean="0"/>
              <a:t>전시 작품 설치계획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6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39552" y="1268760"/>
            <a:ext cx="7848872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US" altLang="ko-KR" sz="1400" dirty="0">
                <a:solidFill>
                  <a:schemeClr val="tx1"/>
                </a:solidFill>
              </a:rPr>
              <a:t>※</a:t>
            </a:r>
            <a:r>
              <a:rPr lang="en-US" altLang="ko-KR" sz="1400" dirty="0"/>
              <a:t> </a:t>
            </a:r>
            <a:r>
              <a:rPr lang="ko-KR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연계프로그램에 대한 계획 제시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>
                <a:solidFill>
                  <a:schemeClr val="tx1"/>
                </a:solidFill>
              </a:rPr>
              <a:t>글자크기 </a:t>
            </a:r>
            <a:r>
              <a:rPr lang="en-US" altLang="ko-KR" sz="1400" dirty="0" smtClean="0">
                <a:solidFill>
                  <a:schemeClr val="tx1"/>
                </a:solidFill>
              </a:rPr>
              <a:t>14P,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프로그램별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500</a:t>
            </a:r>
            <a:r>
              <a:rPr lang="ko-KR" altLang="en-US" sz="1400" dirty="0" smtClean="0">
                <a:solidFill>
                  <a:schemeClr val="tx1"/>
                </a:solidFill>
              </a:rPr>
              <a:t>자 이상 작성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사진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첨부가능</a:t>
            </a:r>
            <a:r>
              <a:rPr lang="en-US" altLang="ko-KR" sz="1400" dirty="0" smtClean="0">
                <a:solidFill>
                  <a:schemeClr val="tx1"/>
                </a:solidFill>
              </a:rPr>
              <a:t>))</a:t>
            </a:r>
          </a:p>
          <a:p>
            <a:pPr algn="just"/>
            <a:r>
              <a:rPr lang="en-US" altLang="ko-KR" sz="1000" dirty="0" smtClean="0">
                <a:solidFill>
                  <a:srgbClr val="C00000"/>
                </a:solidFill>
              </a:rPr>
              <a:t>   </a:t>
            </a:r>
            <a:r>
              <a:rPr lang="en-US" altLang="ko-KR" sz="1000" i="1" dirty="0" smtClean="0">
                <a:solidFill>
                  <a:srgbClr val="C00000"/>
                </a:solidFill>
              </a:rPr>
              <a:t> </a:t>
            </a:r>
            <a:r>
              <a:rPr lang="ko-KR" altLang="en-US" sz="1000" i="1" dirty="0" err="1" smtClean="0">
                <a:solidFill>
                  <a:srgbClr val="C00000"/>
                </a:solidFill>
              </a:rPr>
              <a:t>오픈식</a:t>
            </a:r>
            <a:r>
              <a:rPr lang="ko-KR" altLang="en-US" sz="1000" i="1" dirty="0" smtClean="0">
                <a:solidFill>
                  <a:srgbClr val="C00000"/>
                </a:solidFill>
              </a:rPr>
              <a:t> 및 전시해설프로그램 제외</a:t>
            </a:r>
            <a:endParaRPr lang="ko-KR" altLang="en-US" sz="1000" i="1" dirty="0">
              <a:solidFill>
                <a:srgbClr val="C00000"/>
              </a:solidFill>
            </a:endParaRPr>
          </a:p>
          <a:p>
            <a:pPr algn="just"/>
            <a:endParaRPr lang="en-US" altLang="ko-KR" sz="1400" dirty="0" smtClean="0">
              <a:solidFill>
                <a:schemeClr val="tx1"/>
              </a:solidFill>
            </a:endParaRPr>
          </a:p>
          <a:p>
            <a:pPr algn="just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ko-KR" altLang="en-US" dirty="0" smtClean="0"/>
              <a:t>연계프로그램 운영계획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6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539552" y="1268760"/>
            <a:ext cx="8280920" cy="51845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fontAlgn="base"/>
            <a:r>
              <a:rPr lang="ko-KR" altLang="en-US" sz="1400" dirty="0">
                <a:solidFill>
                  <a:schemeClr val="tx1"/>
                </a:solidFill>
              </a:rPr>
              <a:t>・ </a:t>
            </a:r>
            <a:r>
              <a:rPr lang="en-US" altLang="ko-KR" sz="1400" dirty="0" smtClean="0">
                <a:solidFill>
                  <a:schemeClr val="tx1"/>
                </a:solidFill>
              </a:rPr>
              <a:t>ESG</a:t>
            </a:r>
            <a:r>
              <a:rPr lang="ko-KR" altLang="en-US" sz="1400" dirty="0">
                <a:solidFill>
                  <a:schemeClr val="tx1"/>
                </a:solidFill>
              </a:rPr>
              <a:t>가치 기반 </a:t>
            </a:r>
            <a:r>
              <a:rPr lang="ko-KR" altLang="en-US" sz="1400" dirty="0" err="1">
                <a:solidFill>
                  <a:schemeClr val="tx1"/>
                </a:solidFill>
              </a:rPr>
              <a:t>지속가능한</a:t>
            </a:r>
            <a:r>
              <a:rPr lang="ko-KR" altLang="en-US" sz="1400" dirty="0">
                <a:solidFill>
                  <a:schemeClr val="tx1"/>
                </a:solidFill>
              </a:rPr>
              <a:t> 예술활동에 대한 </a:t>
            </a:r>
            <a:r>
              <a:rPr lang="ko-KR" altLang="en-US" sz="1400" dirty="0" smtClean="0">
                <a:solidFill>
                  <a:schemeClr val="tx1"/>
                </a:solidFill>
              </a:rPr>
              <a:t>계획</a:t>
            </a:r>
            <a:r>
              <a:rPr lang="en-US" altLang="ko-KR" sz="1400" dirty="0" smtClean="0">
                <a:solidFill>
                  <a:schemeClr val="tx1"/>
                </a:solidFill>
              </a:rPr>
              <a:t>  (</a:t>
            </a:r>
            <a:r>
              <a:rPr lang="ko-KR" altLang="en-US" sz="1400" dirty="0">
                <a:solidFill>
                  <a:schemeClr val="tx1"/>
                </a:solidFill>
              </a:rPr>
              <a:t>일회용품 자제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탄소중립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재생에너지 사용 등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fontAlgn="base" latinLnBrk="0"/>
            <a:endParaRPr lang="en-US" altLang="ko-KR" sz="1400" dirty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>
              <a:solidFill>
                <a:schemeClr val="tx1"/>
              </a:solidFill>
            </a:endParaRPr>
          </a:p>
          <a:p>
            <a:pPr fontAlgn="base" latinLnBrk="0"/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 latinLnBrk="0"/>
            <a:endParaRPr lang="ko-KR" altLang="en-US" sz="1400" dirty="0">
              <a:solidFill>
                <a:schemeClr val="tx1"/>
              </a:solidFill>
            </a:endParaRPr>
          </a:p>
          <a:p>
            <a:pPr fontAlgn="base"/>
            <a:r>
              <a:rPr lang="ko-KR" altLang="en-US" sz="1400" dirty="0" smtClean="0">
                <a:solidFill>
                  <a:schemeClr val="tx1"/>
                </a:solidFill>
              </a:rPr>
              <a:t>・전시 설치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및 철수  시 안전관리 계획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fontAlgn="base" latinLnBrk="0"/>
            <a:r>
              <a:rPr lang="en-US" altLang="ko-KR" dirty="0" smtClean="0"/>
              <a:t>6. </a:t>
            </a:r>
            <a:r>
              <a:rPr lang="en-US" altLang="ko-KR" dirty="0"/>
              <a:t>Green </a:t>
            </a:r>
            <a:r>
              <a:rPr lang="ko-KR" altLang="en-US" dirty="0" smtClean="0"/>
              <a:t>예술활동 계획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092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</TotalTime>
  <Words>379</Words>
  <Application>Microsoft Office PowerPoint</Application>
  <PresentationFormat>화면 슬라이드 쇼(4:3)</PresentationFormat>
  <Paragraphs>99</Paragraphs>
  <Slides>12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HY견고딕</vt:lpstr>
      <vt:lpstr>굴림</vt:lpstr>
      <vt:lpstr>돋움체</vt:lpstr>
      <vt:lpstr>맑은 고딕</vt:lpstr>
      <vt:lpstr>바탕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정주학</dc:creator>
  <cp:lastModifiedBy>IAa</cp:lastModifiedBy>
  <cp:revision>166</cp:revision>
  <cp:lastPrinted>2020-03-04T07:46:37Z</cp:lastPrinted>
  <dcterms:created xsi:type="dcterms:W3CDTF">2013-12-07T14:00:08Z</dcterms:created>
  <dcterms:modified xsi:type="dcterms:W3CDTF">2022-12-28T01:43:12Z</dcterms:modified>
</cp:coreProperties>
</file>